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8" r:id="rId3"/>
    <p:sldId id="269" r:id="rId4"/>
    <p:sldId id="257" r:id="rId5"/>
    <p:sldId id="270" r:id="rId6"/>
    <p:sldId id="271" r:id="rId7"/>
    <p:sldId id="279" r:id="rId8"/>
    <p:sldId id="258" r:id="rId9"/>
    <p:sldId id="259" r:id="rId10"/>
    <p:sldId id="260" r:id="rId11"/>
    <p:sldId id="261" r:id="rId12"/>
    <p:sldId id="264" r:id="rId13"/>
    <p:sldId id="265" r:id="rId14"/>
    <p:sldId id="266" r:id="rId15"/>
    <p:sldId id="267" r:id="rId16"/>
    <p:sldId id="272" r:id="rId17"/>
    <p:sldId id="273" r:id="rId18"/>
    <p:sldId id="277" r:id="rId19"/>
    <p:sldId id="278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3" autoAdjust="0"/>
    <p:restoredTop sz="94586" autoAdjust="0"/>
  </p:normalViewPr>
  <p:slideViewPr>
    <p:cSldViewPr>
      <p:cViewPr varScale="1">
        <p:scale>
          <a:sx n="85" d="100"/>
          <a:sy n="85" d="100"/>
        </p:scale>
        <p:origin x="96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3CBB2A8-63B5-4E3C-8C9D-AFB3D93B1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19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BF7D1A8-1E2D-4F8D-8D4C-68E40252951E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8EFFEC-C77B-4267-BCF0-6778F337C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819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5" name="Picture 8" descr="1_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33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2727"/>
            <a:chExt cx="9144000" cy="228600"/>
          </a:xfrm>
        </p:grpSpPr>
        <p:sp>
          <p:nvSpPr>
            <p:cNvPr id="7" name="Rectangle 6"/>
            <p:cNvSpPr/>
            <p:nvPr/>
          </p:nvSpPr>
          <p:spPr>
            <a:xfrm>
              <a:off x="7813675" y="6582727"/>
              <a:ext cx="1330325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34100" y="6582727"/>
              <a:ext cx="1609725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t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1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563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873510-7486-4CB8-B6E7-58E479E9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0350"/>
            <a:ext cx="56007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</p:spTree>
    <p:extLst>
      <p:ext uri="{BB962C8B-B14F-4D97-AF65-F5344CB8AC3E}">
        <p14:creationId xmlns:p14="http://schemas.microsoft.com/office/powerpoint/2010/main" val="282179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3680"/>
            <a:chExt cx="9144000" cy="228600"/>
          </a:xfrm>
        </p:grpSpPr>
        <p:sp>
          <p:nvSpPr>
            <p:cNvPr id="5" name="Rectangle 4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42163" y="658368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583680"/>
              <a:ext cx="710247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pic>
        <p:nvPicPr>
          <p:cNvPr id="8" name="Picture 7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9" name="Picture 12" descr="2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D55268-0FB1-466A-92EA-99737E189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</p:spTree>
    <p:extLst>
      <p:ext uri="{BB962C8B-B14F-4D97-AF65-F5344CB8AC3E}">
        <p14:creationId xmlns:p14="http://schemas.microsoft.com/office/powerpoint/2010/main" val="19212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3680"/>
            <a:chExt cx="9144000" cy="228600"/>
          </a:xfrm>
        </p:grpSpPr>
        <p:sp>
          <p:nvSpPr>
            <p:cNvPr id="5" name="Rectangle 4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42163" y="658368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583680"/>
              <a:ext cx="710247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pic>
        <p:nvPicPr>
          <p:cNvPr id="8" name="Picture 7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9" name="Picture 12" descr="2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3CFF01-2150-420F-A794-DE59B07E6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</p:spTree>
    <p:extLst>
      <p:ext uri="{BB962C8B-B14F-4D97-AF65-F5344CB8AC3E}">
        <p14:creationId xmlns:p14="http://schemas.microsoft.com/office/powerpoint/2010/main" val="23643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3680"/>
            <a:chExt cx="9144000" cy="228600"/>
          </a:xfrm>
        </p:grpSpPr>
        <p:sp>
          <p:nvSpPr>
            <p:cNvPr id="5" name="Rectangle 4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42163" y="658368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583680"/>
              <a:ext cx="710247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pic>
        <p:nvPicPr>
          <p:cNvPr id="8" name="Picture 7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9" name="Picture 12" descr="2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1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746906-C345-4AEE-9833-C60385CDF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6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438275" y="6629400"/>
            <a:ext cx="7705725" cy="228600"/>
            <a:chOff x="1438274" y="6629400"/>
            <a:chExt cx="7705726" cy="228600"/>
          </a:xfrm>
        </p:grpSpPr>
        <p:sp>
          <p:nvSpPr>
            <p:cNvPr id="5" name="Rectangle 4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42163" y="662940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38274" y="6629400"/>
              <a:ext cx="5664201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pic>
        <p:nvPicPr>
          <p:cNvPr id="8" name="Picture 11" descr="9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36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1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363" y="6610350"/>
            <a:ext cx="381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80F4D-99D5-46B2-ADF9-16FB56828B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</p:spTree>
    <p:extLst>
      <p:ext uri="{BB962C8B-B14F-4D97-AF65-F5344CB8AC3E}">
        <p14:creationId xmlns:p14="http://schemas.microsoft.com/office/powerpoint/2010/main" val="387306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6" name="Picture 8" descr="3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3680"/>
            <a:chExt cx="9144000" cy="228600"/>
          </a:xfrm>
        </p:grpSpPr>
        <p:sp>
          <p:nvSpPr>
            <p:cNvPr id="8" name="Rectangle 7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142163" y="658368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583680"/>
              <a:ext cx="710247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2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2555A1-9D09-4B59-8A1D-A587D4AFB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</p:spTree>
    <p:extLst>
      <p:ext uri="{BB962C8B-B14F-4D97-AF65-F5344CB8AC3E}">
        <p14:creationId xmlns:p14="http://schemas.microsoft.com/office/powerpoint/2010/main" val="69582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4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163" y="658368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247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3984A4-C0CF-4547-AD27-95A93C610C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</p:spTree>
    <p:extLst>
      <p:ext uri="{BB962C8B-B14F-4D97-AF65-F5344CB8AC3E}">
        <p14:creationId xmlns:p14="http://schemas.microsoft.com/office/powerpoint/2010/main" val="285467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2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3680"/>
            <a:chExt cx="9144000" cy="228600"/>
          </a:xfrm>
        </p:grpSpPr>
        <p:sp>
          <p:nvSpPr>
            <p:cNvPr id="6" name="Rectangle 5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42163" y="658368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583680"/>
              <a:ext cx="710247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0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421B6E-FC51-4338-B270-C0082808C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</p:spTree>
    <p:extLst>
      <p:ext uri="{BB962C8B-B14F-4D97-AF65-F5344CB8AC3E}">
        <p14:creationId xmlns:p14="http://schemas.microsoft.com/office/powerpoint/2010/main" val="236498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3680"/>
            <a:chExt cx="9144000" cy="228600"/>
          </a:xfrm>
        </p:grpSpPr>
        <p:sp>
          <p:nvSpPr>
            <p:cNvPr id="3" name="Rectangle 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42163" y="658368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583680"/>
              <a:ext cx="710247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790249-B34F-4DC4-9ED2-09385C18D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</p:spTree>
    <p:extLst>
      <p:ext uri="{BB962C8B-B14F-4D97-AF65-F5344CB8AC3E}">
        <p14:creationId xmlns:p14="http://schemas.microsoft.com/office/powerpoint/2010/main" val="219221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3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3680"/>
            <a:chExt cx="9144000" cy="228600"/>
          </a:xfrm>
        </p:grpSpPr>
        <p:sp>
          <p:nvSpPr>
            <p:cNvPr id="8" name="Rectangle 7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142163" y="658368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583680"/>
              <a:ext cx="710247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2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56F93D-136D-440F-B19A-962051885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</p:spTree>
    <p:extLst>
      <p:ext uri="{BB962C8B-B14F-4D97-AF65-F5344CB8AC3E}">
        <p14:creationId xmlns:p14="http://schemas.microsoft.com/office/powerpoint/2010/main" val="140770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6630988"/>
            <a:ext cx="9144000" cy="228600"/>
            <a:chOff x="0" y="6583680"/>
            <a:chExt cx="9144000" cy="228600"/>
          </a:xfrm>
        </p:grpSpPr>
        <p:sp>
          <p:nvSpPr>
            <p:cNvPr id="6" name="Rectangle 5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42163" y="6583680"/>
              <a:ext cx="1582737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583680"/>
              <a:ext cx="710247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pic>
        <p:nvPicPr>
          <p:cNvPr id="9" name="Picture 11" descr="4_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19600" y="5637213"/>
            <a:ext cx="42672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916FC4-A646-4063-8787-C2B3358967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9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C8C8C"/>
            </a:gs>
            <a:gs pos="25999">
              <a:srgbClr val="DBDBDB"/>
            </a:gs>
            <a:gs pos="100000">
              <a:srgbClr val="F7F7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Property Inventory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363" y="6610350"/>
            <a:ext cx="381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/>
            </a:lvl1pPr>
          </a:lstStyle>
          <a:p>
            <a:pPr>
              <a:defRPr/>
            </a:pPr>
            <a:fld id="{85986432-79C9-4A1D-959E-AC2937A5D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7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rgbClr val="7F7F7F"/>
        </a:buClr>
        <a:buFont typeface="Wingdings" panose="05000000000000000000" pitchFamily="2" charset="2"/>
        <a:buChar char="§"/>
        <a:defRPr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Font typeface="Wingdings" panose="05000000000000000000" pitchFamily="2" charset="2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rgbClr val="7F7F7F"/>
        </a:buClr>
        <a:buFont typeface="Wingdings" panose="05000000000000000000" pitchFamily="2" charset="2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rgbClr val="7F7F7F"/>
        </a:buClr>
        <a:buFont typeface="Wingdings" panose="05000000000000000000" pitchFamily="2" charset="2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Property Inventory 101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defRPr/>
            </a:pPr>
            <a:endParaRPr lang="en-US" dirty="0"/>
          </a:p>
        </p:txBody>
      </p:sp>
      <p:sp>
        <p:nvSpPr>
          <p:cNvPr id="15364" name="Footer Placeholder 9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15365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77EB2E98-E912-4FCE-AEFD-E7AB7A430337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consists of: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CPU</a:t>
            </a:r>
          </a:p>
          <a:p>
            <a:pPr eaLnBrk="1" hangingPunct="1"/>
            <a:r>
              <a:rPr lang="en-US" altLang="en-US" smtClean="0"/>
              <a:t>Monitor</a:t>
            </a:r>
          </a:p>
          <a:p>
            <a:pPr eaLnBrk="1" hangingPunct="1"/>
            <a:r>
              <a:rPr lang="en-US" altLang="en-US" smtClean="0"/>
              <a:t>Keyboard</a:t>
            </a:r>
          </a:p>
          <a:p>
            <a:pPr eaLnBrk="1" hangingPunct="1"/>
            <a:r>
              <a:rPr lang="en-US" altLang="en-US" smtClean="0"/>
              <a:t>Mouse</a:t>
            </a:r>
          </a:p>
          <a:p>
            <a:pPr eaLnBrk="1" hangingPunct="1"/>
            <a:r>
              <a:rPr lang="en-US" altLang="en-US" smtClean="0"/>
              <a:t>Cabling</a:t>
            </a:r>
          </a:p>
          <a:p>
            <a:pPr eaLnBrk="1" hangingPunct="1"/>
            <a:r>
              <a:rPr lang="en-US" altLang="en-US" smtClean="0"/>
              <a:t>Internal items such as memory, boards, etc.</a:t>
            </a:r>
          </a:p>
          <a:p>
            <a:pPr eaLnBrk="1" hangingPunct="1"/>
            <a:r>
              <a:rPr lang="en-US" altLang="en-US" smtClean="0"/>
              <a:t>Initial operating software </a:t>
            </a:r>
          </a:p>
        </p:txBody>
      </p:sp>
      <p:sp>
        <p:nvSpPr>
          <p:cNvPr id="2458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4581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EEAA673E-4C5B-4697-9914-8F3B5470FF25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8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Items not considered a computer: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Printer</a:t>
            </a:r>
          </a:p>
          <a:p>
            <a:pPr eaLnBrk="1" hangingPunct="1"/>
            <a:r>
              <a:rPr lang="en-US" altLang="en-US" smtClean="0"/>
              <a:t>External disk drive</a:t>
            </a:r>
          </a:p>
          <a:p>
            <a:pPr eaLnBrk="1" hangingPunct="1"/>
            <a:r>
              <a:rPr lang="en-US" altLang="en-US" smtClean="0"/>
              <a:t>Scanner</a:t>
            </a:r>
          </a:p>
          <a:p>
            <a:pPr eaLnBrk="1" hangingPunct="1"/>
            <a:r>
              <a:rPr lang="en-US" altLang="en-US" smtClean="0"/>
              <a:t>External storage drive</a:t>
            </a:r>
          </a:p>
          <a:p>
            <a:pPr eaLnBrk="1" hangingPunct="1"/>
            <a:r>
              <a:rPr lang="en-US" altLang="en-US" smtClean="0"/>
              <a:t>Video Camera</a:t>
            </a:r>
          </a:p>
          <a:p>
            <a:pPr eaLnBrk="1" hangingPunct="1"/>
            <a:r>
              <a:rPr lang="en-US" altLang="en-US" smtClean="0"/>
              <a:t>Optional software </a:t>
            </a:r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AED097E8-71B2-403F-A131-5E8D9506F32D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Non-Capital Equipment OCC: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dirty="0" smtClean="0"/>
              <a:t>459 – Items more than $1,000 but less than $5,000</a:t>
            </a:r>
          </a:p>
          <a:p>
            <a:pPr marL="0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	This code is non-computer equipment  </a:t>
            </a:r>
            <a:br>
              <a:rPr lang="en-US" dirty="0" smtClean="0"/>
            </a:br>
            <a:r>
              <a:rPr lang="en-US" dirty="0" smtClean="0"/>
              <a:t>	examples:</a:t>
            </a:r>
          </a:p>
          <a:p>
            <a:pPr marL="1200150" lvl="2" indent="-285750" eaLnBrk="1" fontAlgn="auto" hangingPunct="1">
              <a:buFont typeface="Arial" pitchFamily="34" charset="0"/>
              <a:buChar char="•"/>
              <a:defRPr/>
            </a:pPr>
            <a:r>
              <a:rPr lang="en-US" dirty="0" smtClean="0"/>
              <a:t>Adding machines</a:t>
            </a:r>
          </a:p>
          <a:p>
            <a:pPr marL="1200150" lvl="2" indent="-285750" eaLnBrk="1" fontAlgn="auto" hangingPunct="1">
              <a:buFont typeface="Arial" pitchFamily="34" charset="0"/>
              <a:buChar char="•"/>
              <a:defRPr/>
            </a:pPr>
            <a:r>
              <a:rPr lang="en-US" dirty="0" smtClean="0"/>
              <a:t>Automatic staplers</a:t>
            </a:r>
          </a:p>
          <a:p>
            <a:pPr marL="1200150" lvl="2" indent="-285750" eaLnBrk="1" fontAlgn="auto" hangingPunct="1">
              <a:buFont typeface="Arial" pitchFamily="34" charset="0"/>
              <a:buChar char="•"/>
              <a:defRPr/>
            </a:pPr>
            <a:r>
              <a:rPr lang="en-US" dirty="0" smtClean="0"/>
              <a:t>Office Furniture </a:t>
            </a:r>
            <a:endParaRPr lang="en-US" dirty="0"/>
          </a:p>
        </p:txBody>
      </p:sp>
      <p:sp>
        <p:nvSpPr>
          <p:cNvPr id="2662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FF7FDF66-7311-4926-9E0C-E692226B4004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Fabrications – OCC 705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Guidelines are available in your packet.</a:t>
            </a:r>
          </a:p>
          <a:p>
            <a:pPr eaLnBrk="1" hangingPunct="1"/>
            <a:r>
              <a:rPr lang="en-US" altLang="en-US" smtClean="0"/>
              <a:t>You must ask permission in writing to the Supervisor of Property Inventory to use this classification code </a:t>
            </a:r>
            <a:r>
              <a:rPr lang="en-US" altLang="en-US" u="sng" smtClean="0"/>
              <a:t>prior</a:t>
            </a:r>
            <a:r>
              <a:rPr lang="en-US" altLang="en-US" smtClean="0"/>
              <a:t> to using the code.</a:t>
            </a:r>
          </a:p>
          <a:p>
            <a:pPr eaLnBrk="1" hangingPunct="1"/>
            <a:r>
              <a:rPr lang="en-US" altLang="en-US" smtClean="0"/>
              <a:t>Upon completion of the item being built you must email the Supervisor of Property Inventory to get this item tagged and entered into the Property Inventory System.</a:t>
            </a:r>
          </a:p>
        </p:txBody>
      </p:sp>
      <p:sp>
        <p:nvSpPr>
          <p:cNvPr id="2765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7653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67DC0183-B1F2-48C4-89C1-A3CD5DCC549D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OCC 711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defRPr/>
            </a:pPr>
            <a:r>
              <a:rPr lang="en-US" dirty="0" smtClean="0"/>
              <a:t>Non-PSU title – Penn State does not own this equipment</a:t>
            </a:r>
          </a:p>
          <a:p>
            <a:pPr eaLnBrk="1" fontAlgn="auto" hangingPunct="1">
              <a:defRPr/>
            </a:pPr>
            <a:r>
              <a:rPr lang="en-US" dirty="0" smtClean="0"/>
              <a:t>Do not confuse with Government, Sponsor or Leased/Loaned Equipment</a:t>
            </a:r>
          </a:p>
          <a:p>
            <a:pPr eaLnBrk="1" fontAlgn="auto" hangingPunct="1">
              <a:defRPr/>
            </a:pPr>
            <a:r>
              <a:rPr lang="en-US" dirty="0" smtClean="0"/>
              <a:t>Call prior to using; the Supervisor of Property Inventory needs a detailed reason for allowing the use of 711 in an email or memo</a:t>
            </a:r>
          </a:p>
          <a:p>
            <a:pPr eaLnBrk="1" fontAlgn="auto" hangingPunct="1">
              <a:defRPr/>
            </a:pPr>
            <a:endParaRPr lang="en-US" dirty="0" smtClean="0"/>
          </a:p>
          <a:p>
            <a:pPr eaLnBrk="1" fontAlgn="auto" hangingPunct="1">
              <a:defRPr/>
            </a:pPr>
            <a:r>
              <a:rPr lang="en-US" dirty="0" smtClean="0"/>
              <a:t>We also use this for equipment items that may be:</a:t>
            </a:r>
          </a:p>
          <a:p>
            <a:pPr lvl="1" eaLnBrk="1" fontAlgn="auto" hangingPunct="1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/>
              <a:t>Sent into space and not returning</a:t>
            </a:r>
          </a:p>
          <a:p>
            <a:pPr lvl="1" eaLnBrk="1" fontAlgn="auto" hangingPunct="1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/>
              <a:t>Heading to the bowels of a volcano</a:t>
            </a:r>
          </a:p>
          <a:p>
            <a:pPr lvl="1" eaLnBrk="1" fontAlgn="auto" hangingPunct="1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/>
              <a:t>Sensors at the bottom of the sea</a:t>
            </a:r>
            <a:endParaRPr lang="en-US" dirty="0"/>
          </a:p>
        </p:txBody>
      </p:sp>
      <p:sp>
        <p:nvSpPr>
          <p:cNvPr id="2867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8677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739AA840-970D-4024-90E3-5465991E9678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 Pad Area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Please utilize the note pad areas on documents to tell Property Inventory:</a:t>
            </a:r>
          </a:p>
          <a:p>
            <a:pPr eaLnBrk="1" fontAlgn="auto" hangingPunct="1">
              <a:defRPr/>
            </a:pPr>
            <a:r>
              <a:rPr lang="en-US" dirty="0" smtClean="0"/>
              <a:t>Tag number of item being traded-in</a:t>
            </a:r>
          </a:p>
          <a:p>
            <a:pPr eaLnBrk="1" fontAlgn="auto" hangingPunct="1">
              <a:defRPr/>
            </a:pPr>
            <a:r>
              <a:rPr lang="en-US" dirty="0" smtClean="0"/>
              <a:t>Tag number of item being upgraded</a:t>
            </a:r>
          </a:p>
          <a:p>
            <a:pPr eaLnBrk="1" fontAlgn="auto" hangingPunct="1">
              <a:defRPr/>
            </a:pPr>
            <a:r>
              <a:rPr lang="en-US" dirty="0" smtClean="0"/>
              <a:t>Pertinent information to help us find the item</a:t>
            </a:r>
          </a:p>
          <a:p>
            <a:pPr eaLnBrk="1" fontAlgn="auto" hangingPunct="1">
              <a:defRPr/>
            </a:pPr>
            <a:r>
              <a:rPr lang="en-US" dirty="0" smtClean="0"/>
              <a:t>Special circumstances…such as Sponsor requires all equipment items over $2500 to be tagged.</a:t>
            </a:r>
            <a:endParaRPr lang="en-US" dirty="0"/>
          </a:p>
        </p:txBody>
      </p:sp>
      <p:sp>
        <p:nvSpPr>
          <p:cNvPr id="29700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970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B98D7D2B-9B71-4BB2-8144-A2140F8CFFCC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Government Or Sponsor Owned Equipment	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Government Acquired - Purchased by Penn State</a:t>
            </a:r>
          </a:p>
          <a:p>
            <a:pPr lvl="1" eaLnBrk="1" hangingPunct="1"/>
            <a:r>
              <a:rPr lang="en-US" altLang="en-US" smtClean="0"/>
              <a:t>We will tag at whatever the contract states; usually $5000 and above; under $5000 is normally University Owned</a:t>
            </a:r>
          </a:p>
          <a:p>
            <a:pPr eaLnBrk="1" hangingPunct="1"/>
            <a:r>
              <a:rPr lang="en-US" altLang="en-US" smtClean="0"/>
              <a:t>Government Furnished (GFE) – Provided by the Government </a:t>
            </a:r>
          </a:p>
          <a:p>
            <a:pPr lvl="1" eaLnBrk="1" hangingPunct="1"/>
            <a:r>
              <a:rPr lang="en-US" altLang="en-US" smtClean="0"/>
              <a:t>We tag it all</a:t>
            </a:r>
          </a:p>
        </p:txBody>
      </p:sp>
      <p:sp>
        <p:nvSpPr>
          <p:cNvPr id="30724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30725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18023BE9-AD6A-464E-B417-5ADA35FC084B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Government Owned Equipment: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Prior written approval from the Government’s Administrative Contracting Officer and/or Sponsor is required to:</a:t>
            </a:r>
          </a:p>
          <a:p>
            <a:pPr eaLnBrk="1" fontAlgn="auto" hangingPunct="1">
              <a:defRPr/>
            </a:pPr>
            <a:r>
              <a:rPr lang="en-US" dirty="0" smtClean="0"/>
              <a:t>Transfer or Loaned Out </a:t>
            </a:r>
          </a:p>
          <a:p>
            <a:pPr eaLnBrk="1" fontAlgn="auto" hangingPunct="1">
              <a:defRPr/>
            </a:pPr>
            <a:r>
              <a:rPr lang="en-US" dirty="0" smtClean="0"/>
              <a:t>Upgrade or Disassemble</a:t>
            </a:r>
          </a:p>
          <a:p>
            <a:pPr eaLnBrk="1" fontAlgn="auto" hangingPunct="1">
              <a:defRPr/>
            </a:pPr>
            <a:r>
              <a:rPr lang="en-US" dirty="0" smtClean="0"/>
              <a:t>Disposed of or Destroyed</a:t>
            </a:r>
          </a:p>
          <a:p>
            <a:pPr eaLnBrk="1" fontAlgn="auto" hangingPunct="1">
              <a:defRPr/>
            </a:pPr>
            <a:r>
              <a:rPr lang="en-US" dirty="0" smtClean="0"/>
              <a:t>Traded-in or Sold</a:t>
            </a:r>
            <a:endParaRPr lang="en-US" dirty="0"/>
          </a:p>
        </p:txBody>
      </p:sp>
      <p:sp>
        <p:nvSpPr>
          <p:cNvPr id="3174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31749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171F14FE-721C-4D20-951B-B1DAD3DC103C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17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5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Government Owned Equipment (continued):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As a standard practice the respective administrative area’s:</a:t>
            </a:r>
          </a:p>
          <a:p>
            <a:pPr eaLnBrk="1" fontAlgn="auto" hangingPunct="1">
              <a:defRPr/>
            </a:pPr>
            <a:r>
              <a:rPr lang="en-US" dirty="0" smtClean="0"/>
              <a:t> Financial Officer and</a:t>
            </a:r>
          </a:p>
          <a:p>
            <a:pPr eaLnBrk="1" fontAlgn="auto" hangingPunct="1">
              <a:defRPr/>
            </a:pPr>
            <a:r>
              <a:rPr lang="en-US" dirty="0" smtClean="0"/>
              <a:t> Research Administration Office should: </a:t>
            </a:r>
          </a:p>
          <a:p>
            <a:pPr lvl="1" eaLnBrk="1" fontAlgn="auto" hangingPunct="1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/>
              <a:t>first review any action involving Government Owned Equipment </a:t>
            </a:r>
          </a:p>
          <a:p>
            <a:pPr lvl="1" eaLnBrk="1" fontAlgn="auto" hangingPunct="1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/>
              <a:t>Then contact Property Inventory for instructions on how to proceed</a:t>
            </a:r>
          </a:p>
          <a:p>
            <a:pPr eaLnBrk="1" fontAlgn="auto" hangingPunct="1">
              <a:defRPr/>
            </a:pPr>
            <a:endParaRPr lang="en-US" dirty="0"/>
          </a:p>
        </p:txBody>
      </p:sp>
      <p:sp>
        <p:nvSpPr>
          <p:cNvPr id="3277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32773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6ED30921-C14C-4FFE-9D5B-C33B02D56BC3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4582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Continued Government </a:t>
            </a:r>
            <a:r>
              <a:rPr lang="en-US" dirty="0" smtClean="0"/>
              <a:t>Owned </a:t>
            </a:r>
            <a:r>
              <a:rPr lang="en-US" dirty="0" smtClean="0"/>
              <a:t>Equipment: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Contact Property Inventory immediately if you discover that a Government Owned equipment item is:</a:t>
            </a:r>
          </a:p>
          <a:p>
            <a:pPr eaLnBrk="1" fontAlgn="auto" hangingPunct="1">
              <a:defRPr/>
            </a:pPr>
            <a:r>
              <a:rPr lang="en-US" dirty="0" smtClean="0"/>
              <a:t>Hand carried to Penn State and not tagged with Penn State tag</a:t>
            </a:r>
          </a:p>
          <a:p>
            <a:pPr eaLnBrk="1" fontAlgn="auto" hangingPunct="1">
              <a:defRPr/>
            </a:pPr>
            <a:r>
              <a:rPr lang="en-US" dirty="0" smtClean="0"/>
              <a:t>Missing</a:t>
            </a:r>
          </a:p>
          <a:p>
            <a:pPr eaLnBrk="1" fontAlgn="auto" hangingPunct="1">
              <a:defRPr/>
            </a:pPr>
            <a:r>
              <a:rPr lang="en-US" dirty="0" smtClean="0"/>
              <a:t>Not being utilized</a:t>
            </a:r>
          </a:p>
          <a:p>
            <a:pPr eaLnBrk="1" fontAlgn="auto" hangingPunct="1">
              <a:defRPr/>
            </a:pPr>
            <a:endParaRPr lang="en-US" dirty="0"/>
          </a:p>
        </p:txBody>
      </p:sp>
      <p:sp>
        <p:nvSpPr>
          <p:cNvPr id="3379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33797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F35CA7CB-C047-4F89-BD04-3229818F1734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379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Plant Assets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Land</a:t>
            </a:r>
          </a:p>
          <a:p>
            <a:pPr eaLnBrk="1" hangingPunct="1"/>
            <a:r>
              <a:rPr lang="en-US" altLang="en-US" smtClean="0"/>
              <a:t>Buildings</a:t>
            </a:r>
          </a:p>
          <a:p>
            <a:pPr eaLnBrk="1" hangingPunct="1"/>
            <a:r>
              <a:rPr lang="en-US" altLang="en-US" smtClean="0"/>
              <a:t>Improvements Other Than Buildings (IOB)</a:t>
            </a:r>
          </a:p>
          <a:p>
            <a:pPr lvl="1" eaLnBrk="1" hangingPunct="1"/>
            <a:r>
              <a:rPr lang="en-US" altLang="en-US" smtClean="0"/>
              <a:t>Roads, parking, sidewalks</a:t>
            </a:r>
          </a:p>
          <a:p>
            <a:pPr lvl="1" eaLnBrk="1" hangingPunct="1"/>
            <a:r>
              <a:rPr lang="en-US" altLang="en-US" smtClean="0"/>
              <a:t>Usually called Infrastructure</a:t>
            </a:r>
          </a:p>
          <a:p>
            <a:pPr eaLnBrk="1" hangingPunct="1"/>
            <a:r>
              <a:rPr lang="en-US" altLang="en-US" smtClean="0"/>
              <a:t>Equipment</a:t>
            </a:r>
          </a:p>
          <a:p>
            <a:pPr lvl="1" eaLnBrk="1" hangingPunct="1"/>
            <a:r>
              <a:rPr lang="en-US" altLang="en-US" smtClean="0"/>
              <a:t>Both Movable and Fixed</a:t>
            </a:r>
          </a:p>
        </p:txBody>
      </p:sp>
      <p:sp>
        <p:nvSpPr>
          <p:cNvPr id="16388" name="Footer Placeholder 9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16389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43997A1A-F1B6-4252-B6A2-41DAEC26B6D6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New Professors/Researchers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Did they bring any equipment with them?</a:t>
            </a:r>
          </a:p>
          <a:p>
            <a:pPr eaLnBrk="1" hangingPunct="1"/>
            <a:r>
              <a:rPr lang="en-US" altLang="en-US" smtClean="0"/>
              <a:t>Whose equipment is it?</a:t>
            </a:r>
          </a:p>
          <a:p>
            <a:pPr eaLnBrk="1" hangingPunct="1"/>
            <a:r>
              <a:rPr lang="en-US" altLang="en-US" smtClean="0"/>
              <a:t>Property Inventory needs to know:</a:t>
            </a:r>
          </a:p>
          <a:p>
            <a:pPr lvl="1" eaLnBrk="1" hangingPunct="1"/>
            <a:r>
              <a:rPr lang="en-US" altLang="en-US" smtClean="0"/>
              <a:t>Is it Government Owned?</a:t>
            </a:r>
          </a:p>
          <a:p>
            <a:pPr lvl="1" eaLnBrk="1" hangingPunct="1"/>
            <a:r>
              <a:rPr lang="en-US" altLang="en-US" smtClean="0"/>
              <a:t>Is the proper paperwork completed and where is the paperwork?</a:t>
            </a:r>
          </a:p>
          <a:p>
            <a:pPr lvl="1" eaLnBrk="1" hangingPunct="1"/>
            <a:r>
              <a:rPr lang="en-US" altLang="en-US" smtClean="0"/>
              <a:t>Its value, condition, model and serial numbers, contract numbers, etc.                            </a:t>
            </a:r>
          </a:p>
        </p:txBody>
      </p:sp>
      <p:sp>
        <p:nvSpPr>
          <p:cNvPr id="34820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D35B8AD1-A3A0-45DF-B005-F7F333FD195C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20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Professors/Researchers Leaving: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See BS 15 in GURU for specific details on how to proceed</a:t>
            </a:r>
          </a:p>
          <a:p>
            <a:pPr eaLnBrk="1" hangingPunct="1"/>
            <a:r>
              <a:rPr lang="en-US" altLang="en-US" smtClean="0"/>
              <a:t>They must complete the requirements for taking the equipment with them?</a:t>
            </a:r>
          </a:p>
        </p:txBody>
      </p:sp>
      <p:sp>
        <p:nvSpPr>
          <p:cNvPr id="3584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35845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D2470647-99EF-4F33-B3A5-0BD0DC72BCA2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21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584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Procedures to review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CR2019</a:t>
            </a:r>
            <a:r>
              <a:rPr lang="en-US" altLang="en-US" smtClean="0"/>
              <a:t> – Accounting for Capital Equipment</a:t>
            </a:r>
          </a:p>
          <a:p>
            <a:pPr eaLnBrk="1" hangingPunct="1"/>
            <a:r>
              <a:rPr lang="en-US" altLang="en-US" b="1" smtClean="0"/>
              <a:t>CR2055</a:t>
            </a:r>
            <a:r>
              <a:rPr lang="en-US" altLang="en-US" smtClean="0"/>
              <a:t> – Pre-acquisition Screening &amp; Shared Use of Federally Funded Capital Equipment</a:t>
            </a:r>
          </a:p>
          <a:p>
            <a:pPr eaLnBrk="1" hangingPunct="1"/>
            <a:r>
              <a:rPr lang="en-US" altLang="en-US" b="1" smtClean="0"/>
              <a:t>CR2068</a:t>
            </a:r>
            <a:r>
              <a:rPr lang="en-US" altLang="en-US" smtClean="0"/>
              <a:t> – Property Inventory Depreciation &amp; Usage Fee Guidelines</a:t>
            </a:r>
          </a:p>
          <a:p>
            <a:pPr eaLnBrk="1" hangingPunct="1"/>
            <a:r>
              <a:rPr lang="en-US" altLang="en-US" b="1" smtClean="0"/>
              <a:t>BS2011</a:t>
            </a:r>
            <a:r>
              <a:rPr lang="en-US" altLang="en-US" smtClean="0"/>
              <a:t> – Salvage &amp; Surplus Operations Including Sales Store</a:t>
            </a:r>
          </a:p>
          <a:p>
            <a:pPr eaLnBrk="1" hangingPunct="1"/>
            <a:r>
              <a:rPr lang="en-US" altLang="en-US" b="1" smtClean="0"/>
              <a:t>Property</a:t>
            </a:r>
            <a:r>
              <a:rPr lang="en-US" altLang="en-US" smtClean="0"/>
              <a:t> Section in GURU</a:t>
            </a:r>
          </a:p>
          <a:p>
            <a:pPr eaLnBrk="1" hangingPunct="1"/>
            <a:r>
              <a:rPr lang="en-US" altLang="en-US" b="1" smtClean="0"/>
              <a:t>Appendix 9</a:t>
            </a:r>
            <a:r>
              <a:rPr lang="en-US" altLang="en-US" smtClean="0"/>
              <a:t> (Object Classification Codes)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686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DC937A1A-2519-43AB-91F3-DD2CF9D56B7F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22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7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Get IBIS Access to: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defRPr/>
            </a:pPr>
            <a:r>
              <a:rPr lang="en-US" b="1" dirty="0" smtClean="0"/>
              <a:t>Property Inventory System (Equipment)</a:t>
            </a:r>
          </a:p>
          <a:p>
            <a:pPr lvl="1" eaLnBrk="1" fontAlgn="auto" hangingPunct="1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b="1" dirty="0" smtClean="0"/>
              <a:t>M2PI</a:t>
            </a:r>
            <a:r>
              <a:rPr lang="en-US" dirty="0" smtClean="0"/>
              <a:t>: menu for equipment</a:t>
            </a:r>
          </a:p>
          <a:p>
            <a:pPr marL="1200150" lvl="2" indent="-285750" eaLnBrk="1" fontAlgn="auto" hangingPunct="1">
              <a:buFont typeface="Arial" pitchFamily="34" charset="0"/>
              <a:buChar char="•"/>
              <a:defRPr/>
            </a:pPr>
            <a:r>
              <a:rPr lang="en-US" b="1" dirty="0" smtClean="0"/>
              <a:t>ITAG</a:t>
            </a:r>
            <a:r>
              <a:rPr lang="en-US" dirty="0" smtClean="0"/>
              <a:t> function to see individual tag numbers</a:t>
            </a:r>
          </a:p>
          <a:p>
            <a:pPr lvl="1" eaLnBrk="1" fontAlgn="auto" hangingPunct="1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b="1" dirty="0" smtClean="0"/>
              <a:t>M3PB</a:t>
            </a:r>
            <a:r>
              <a:rPr lang="en-US" dirty="0" smtClean="0"/>
              <a:t>: menu for equipment</a:t>
            </a:r>
          </a:p>
          <a:p>
            <a:pPr marL="1200150" lvl="2" indent="-285750" eaLnBrk="1" fontAlgn="auto" hangingPunct="1">
              <a:buFont typeface="Arial" pitchFamily="34" charset="0"/>
              <a:buChar char="•"/>
              <a:defRPr/>
            </a:pPr>
            <a:r>
              <a:rPr lang="en-US" dirty="0" smtClean="0"/>
              <a:t>13 Browse Screens</a:t>
            </a:r>
          </a:p>
          <a:p>
            <a:pPr eaLnBrk="1" fontAlgn="auto" hangingPunct="1">
              <a:defRPr/>
            </a:pPr>
            <a:r>
              <a:rPr lang="en-US" b="1" dirty="0" smtClean="0"/>
              <a:t>Facilities System (Buildings &amp; IOB)</a:t>
            </a:r>
          </a:p>
          <a:p>
            <a:pPr lvl="1" eaLnBrk="1" fontAlgn="auto" hangingPunct="1"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b="1" dirty="0" smtClean="0"/>
              <a:t>M3BL</a:t>
            </a:r>
            <a:r>
              <a:rPr lang="en-US" dirty="0" smtClean="0"/>
              <a:t>:  menu for buildings and IOB</a:t>
            </a:r>
          </a:p>
          <a:p>
            <a:pPr lvl="2" eaLnBrk="1" fontAlgn="auto" hangingPunct="1">
              <a:defRPr/>
            </a:pPr>
            <a:r>
              <a:rPr lang="en-US" b="1" dirty="0" smtClean="0"/>
              <a:t>IFBD</a:t>
            </a:r>
            <a:r>
              <a:rPr lang="en-US" dirty="0" smtClean="0"/>
              <a:t>  function to see individual building number</a:t>
            </a:r>
          </a:p>
          <a:p>
            <a:pPr lvl="2" eaLnBrk="1" fontAlgn="auto" hangingPunct="1">
              <a:defRPr/>
            </a:pPr>
            <a:r>
              <a:rPr lang="en-US" b="1" dirty="0" smtClean="0"/>
              <a:t>IFAR</a:t>
            </a:r>
            <a:r>
              <a:rPr lang="en-US" dirty="0" smtClean="0"/>
              <a:t>  function to see individual addition/renovation to a building number</a:t>
            </a:r>
          </a:p>
          <a:p>
            <a:pPr lvl="2" eaLnBrk="1" fontAlgn="auto" hangingPunct="1">
              <a:defRPr/>
            </a:pPr>
            <a:r>
              <a:rPr lang="en-US" b="1" dirty="0" smtClean="0"/>
              <a:t>BFBD</a:t>
            </a:r>
            <a:r>
              <a:rPr lang="en-US" dirty="0" smtClean="0"/>
              <a:t> = browse by building code</a:t>
            </a:r>
          </a:p>
          <a:p>
            <a:pPr lvl="2" eaLnBrk="1" fontAlgn="auto" hangingPunct="1">
              <a:defRPr/>
            </a:pPr>
            <a:r>
              <a:rPr lang="en-US" b="1" dirty="0" smtClean="0"/>
              <a:t>BFBL</a:t>
            </a:r>
            <a:r>
              <a:rPr lang="en-US" dirty="0" smtClean="0"/>
              <a:t> = browse by building number</a:t>
            </a:r>
          </a:p>
          <a:p>
            <a:pPr eaLnBrk="1" fontAlgn="auto" hangingPunct="1">
              <a:defRPr/>
            </a:pPr>
            <a:endParaRPr lang="en-US" dirty="0"/>
          </a:p>
        </p:txBody>
      </p:sp>
      <p:sp>
        <p:nvSpPr>
          <p:cNvPr id="17412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17413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E7398122-B4F9-4A52-968A-3845EB092459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equipment?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Single item that:</a:t>
            </a:r>
          </a:p>
          <a:p>
            <a:pPr lvl="1" eaLnBrk="1" hangingPunct="1"/>
            <a:r>
              <a:rPr lang="en-US" altLang="en-US" smtClean="0"/>
              <a:t>Has a value of $5000 or more and</a:t>
            </a:r>
          </a:p>
          <a:p>
            <a:pPr lvl="1" eaLnBrk="1" hangingPunct="1"/>
            <a:r>
              <a:rPr lang="en-US" altLang="en-US" smtClean="0"/>
              <a:t>useful life of two (2)  or more years.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A82B9AA2-F85A-44E3-B2D1-3805127432E6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Equipment Descriptions: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dirty="0" smtClean="0"/>
              <a:t>Basic tag number is 8 numerical bytes and 1 alpha byte.</a:t>
            </a:r>
          </a:p>
          <a:p>
            <a:pPr marL="0" indent="0" eaLnBrk="1" fontAlgn="auto" hangingPunct="1">
              <a:buFont typeface="Wingdings" panose="05000000000000000000" pitchFamily="2" charset="2"/>
              <a:buNone/>
              <a:tabLst>
                <a:tab pos="914400" algn="l"/>
                <a:tab pos="2290763" algn="l"/>
                <a:tab pos="3997325" algn="l"/>
              </a:tabLst>
              <a:defRPr/>
            </a:pPr>
            <a:r>
              <a:rPr lang="en-US" dirty="0"/>
              <a:t>	e</a:t>
            </a:r>
            <a:r>
              <a:rPr lang="en-US" dirty="0" smtClean="0"/>
              <a:t>xample:	00123456	Computer</a:t>
            </a:r>
          </a:p>
          <a:p>
            <a:pPr marL="0" indent="0" eaLnBrk="1" fontAlgn="auto" hangingPunct="1">
              <a:buFont typeface="Wingdings" panose="05000000000000000000" pitchFamily="2" charset="2"/>
              <a:buNone/>
              <a:tabLst>
                <a:tab pos="2290763" algn="l"/>
                <a:tab pos="3997325" algn="l"/>
              </a:tabLst>
              <a:defRPr/>
            </a:pPr>
            <a:r>
              <a:rPr lang="en-US" dirty="0" smtClean="0"/>
              <a:t>	00123456A	Cost On</a:t>
            </a:r>
          </a:p>
          <a:p>
            <a:pPr marL="0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The alpha byte is not a real tag, it is part of the main equipment item.  If it states:</a:t>
            </a:r>
          </a:p>
          <a:p>
            <a:pPr eaLnBrk="1" fontAlgn="auto" hangingPunct="1">
              <a:defRPr/>
            </a:pPr>
            <a:endParaRPr lang="en-US" dirty="0" smtClean="0"/>
          </a:p>
          <a:p>
            <a:pPr eaLnBrk="1" fontAlgn="auto" hangingPunct="1">
              <a:defRPr/>
            </a:pPr>
            <a:endParaRPr lang="en-US" dirty="0"/>
          </a:p>
        </p:txBody>
      </p:sp>
      <p:sp>
        <p:nvSpPr>
          <p:cNvPr id="19460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19461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46EDB759-F951-4A22-9618-2F5FC615881E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946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Descriptions: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Cost On </a:t>
            </a:r>
            <a:r>
              <a:rPr lang="en-US" altLang="en-US" smtClean="0"/>
              <a:t>= multiple funds purchased item or it was paid over multiple fiscal years</a:t>
            </a:r>
          </a:p>
          <a:p>
            <a:pPr eaLnBrk="1" hangingPunct="1"/>
            <a:r>
              <a:rPr lang="en-US" altLang="en-US" b="1" smtClean="0"/>
              <a:t>Trade In </a:t>
            </a:r>
            <a:r>
              <a:rPr lang="en-US" altLang="en-US" smtClean="0"/>
              <a:t>= a tagged item was traded in and there was net value left on the traded in item.</a:t>
            </a:r>
          </a:p>
          <a:p>
            <a:pPr eaLnBrk="1" hangingPunct="1"/>
            <a:r>
              <a:rPr lang="en-US" altLang="en-US" b="1" smtClean="0"/>
              <a:t>Upgrade</a:t>
            </a:r>
            <a:r>
              <a:rPr lang="en-US" altLang="en-US" smtClean="0"/>
              <a:t> = the main item was upgraded </a:t>
            </a:r>
          </a:p>
          <a:p>
            <a:pPr eaLnBrk="1" hangingPunct="1"/>
            <a:r>
              <a:rPr lang="en-US" altLang="en-US" b="1" smtClean="0"/>
              <a:t>Accessory</a:t>
            </a:r>
            <a:r>
              <a:rPr lang="en-US" altLang="en-US" smtClean="0"/>
              <a:t> = items that add value, usually purchased to aid in the usage of the item</a:t>
            </a:r>
          </a:p>
        </p:txBody>
      </p:sp>
      <p:sp>
        <p:nvSpPr>
          <p:cNvPr id="2048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0485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7471CE6F-0E40-41DA-BCA1-052D82E8ED89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Disposing of Equipment</a:t>
            </a:r>
            <a:br>
              <a:rPr lang="en-US" dirty="0" smtClean="0"/>
            </a:br>
            <a:r>
              <a:rPr lang="en-US" sz="3100" dirty="0" smtClean="0"/>
              <a:t>“DISP” on IBIS, or Form GF6.2</a:t>
            </a:r>
            <a:endParaRPr lang="en-US" sz="31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Verify Ownership – You can only dispose of equipment that is University Owned</a:t>
            </a:r>
          </a:p>
          <a:p>
            <a:pPr eaLnBrk="1" hangingPunct="1"/>
            <a:r>
              <a:rPr lang="en-US" altLang="en-US" smtClean="0"/>
              <a:t>Verify that the equipment is in your Administrative Area</a:t>
            </a:r>
          </a:p>
          <a:p>
            <a:pPr eaLnBrk="1" hangingPunct="1"/>
            <a:r>
              <a:rPr lang="en-US" altLang="en-US" smtClean="0"/>
              <a:t>Send forms to Property Inventory after required signatures; we send them to Salvage</a:t>
            </a:r>
          </a:p>
          <a:p>
            <a:pPr eaLnBrk="1" hangingPunct="1"/>
            <a:r>
              <a:rPr lang="en-US" altLang="en-US" smtClean="0"/>
              <a:t>List the tag or serial number</a:t>
            </a:r>
          </a:p>
          <a:p>
            <a:pPr eaLnBrk="1" hangingPunct="1"/>
            <a:r>
              <a:rPr lang="en-US" altLang="en-US" smtClean="0"/>
              <a:t>Send forms for stolen items</a:t>
            </a:r>
          </a:p>
        </p:txBody>
      </p:sp>
      <p:sp>
        <p:nvSpPr>
          <p:cNvPr id="21508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1509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30FA4EC2-4634-4DD5-8087-D68FA01AF354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Object Classification Codes (OCC) </a:t>
            </a:r>
            <a:br>
              <a:rPr lang="en-US" dirty="0" smtClean="0"/>
            </a:br>
            <a:r>
              <a:rPr lang="en-US" dirty="0" smtClean="0"/>
              <a:t>which you need to know: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452 – Software (Non-Capital)</a:t>
            </a:r>
          </a:p>
          <a:p>
            <a:pPr lvl="1" eaLnBrk="1" hangingPunct="1"/>
            <a:r>
              <a:rPr lang="en-US" altLang="en-US" smtClean="0"/>
              <a:t>Less than $100,000</a:t>
            </a:r>
          </a:p>
          <a:p>
            <a:pPr lvl="1" eaLnBrk="1" hangingPunct="1"/>
            <a:r>
              <a:rPr lang="en-US" altLang="en-US" smtClean="0"/>
              <a:t>License Fees (usually multiple  users)</a:t>
            </a:r>
          </a:p>
          <a:p>
            <a:pPr eaLnBrk="1" hangingPunct="1"/>
            <a:r>
              <a:rPr lang="en-US" altLang="en-US" smtClean="0"/>
              <a:t> 716 – Software (Capital) </a:t>
            </a:r>
          </a:p>
          <a:p>
            <a:pPr lvl="1" eaLnBrk="1" hangingPunct="1"/>
            <a:r>
              <a:rPr lang="en-US" altLang="en-US" smtClean="0"/>
              <a:t>More than $100,000</a:t>
            </a:r>
          </a:p>
          <a:p>
            <a:pPr lvl="1" eaLnBrk="1" hangingPunct="1"/>
            <a:r>
              <a:rPr lang="en-US" altLang="en-US" smtClean="0"/>
              <a:t>Example – Oracle (Basic charge;  usually doesn’t include user charges)                                                    </a:t>
            </a:r>
          </a:p>
        </p:txBody>
      </p:sp>
      <p:sp>
        <p:nvSpPr>
          <p:cNvPr id="22532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2533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6826D705-FA65-4FCC-B508-11C89A3B216A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OCC: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480 – Computer &amp; Accessory Equipment </a:t>
            </a:r>
          </a:p>
          <a:p>
            <a:pPr lvl="1" eaLnBrk="1" hangingPunct="1"/>
            <a:r>
              <a:rPr lang="en-US" altLang="en-US" smtClean="0"/>
              <a:t>Non-Capital </a:t>
            </a:r>
          </a:p>
          <a:p>
            <a:pPr lvl="1" eaLnBrk="1" hangingPunct="1"/>
            <a:r>
              <a:rPr lang="en-US" altLang="en-US" smtClean="0"/>
              <a:t>Costs Less than $5,000 </a:t>
            </a:r>
          </a:p>
          <a:p>
            <a:pPr eaLnBrk="1" hangingPunct="1"/>
            <a:r>
              <a:rPr lang="en-US" altLang="en-US" smtClean="0"/>
              <a:t>751 – Computer &amp; Accessory Equipment</a:t>
            </a:r>
          </a:p>
          <a:p>
            <a:pPr lvl="1" eaLnBrk="1" hangingPunct="1"/>
            <a:r>
              <a:rPr lang="en-US" altLang="en-US" smtClean="0"/>
              <a:t>Capital</a:t>
            </a:r>
          </a:p>
          <a:p>
            <a:pPr lvl="1" eaLnBrk="1" hangingPunct="1"/>
            <a:r>
              <a:rPr lang="en-US" altLang="en-US" smtClean="0"/>
              <a:t>Costs $5,000 or more</a:t>
            </a:r>
          </a:p>
        </p:txBody>
      </p:sp>
      <p:sp>
        <p:nvSpPr>
          <p:cNvPr id="23556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Property Inventory</a:t>
            </a:r>
          </a:p>
        </p:txBody>
      </p:sp>
      <p:sp>
        <p:nvSpPr>
          <p:cNvPr id="23557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342C279F-39D3-4B0C-9166-5AFA51DB854A}" type="slidenum">
              <a:rPr lang="en-US" altLang="en-US" sz="9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en-US" sz="9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55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7F7F7F"/>
              </a:buClr>
              <a:buFont typeface="Wingdings" panose="05000000000000000000" pitchFamily="2" charset="2"/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smtClean="0">
                <a:solidFill>
                  <a:schemeClr val="tx1"/>
                </a:solidFill>
                <a:latin typeface="Arial" panose="020B0604020202020204" pitchFamily="34" charset="0"/>
              </a:rPr>
              <a:t>May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459</TotalTime>
  <Words>976</Words>
  <Application>Microsoft Office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Macro</vt:lpstr>
      <vt:lpstr>Property Inventory 101</vt:lpstr>
      <vt:lpstr>Plant Assets</vt:lpstr>
      <vt:lpstr>Get IBIS Access to:</vt:lpstr>
      <vt:lpstr>What is equipment?</vt:lpstr>
      <vt:lpstr>Equipment Descriptions:</vt:lpstr>
      <vt:lpstr>Descriptions:</vt:lpstr>
      <vt:lpstr>Disposing of Equipment “DISP” on IBIS, or Form GF6.2</vt:lpstr>
      <vt:lpstr>Object Classification Codes (OCC)  which you need to know:</vt:lpstr>
      <vt:lpstr>Computer OCC:</vt:lpstr>
      <vt:lpstr>Computer consists of:</vt:lpstr>
      <vt:lpstr>Items not considered a computer:</vt:lpstr>
      <vt:lpstr>Non-Capital Equipment OCC: </vt:lpstr>
      <vt:lpstr>Fabrications – OCC 705</vt:lpstr>
      <vt:lpstr>OCC 711</vt:lpstr>
      <vt:lpstr>Note Pad Area</vt:lpstr>
      <vt:lpstr>Government Or Sponsor Owned Equipment </vt:lpstr>
      <vt:lpstr>Government Owned Equipment:</vt:lpstr>
      <vt:lpstr>Government Owned Equipment (continued):</vt:lpstr>
      <vt:lpstr>Continued Government Owned Equipment:</vt:lpstr>
      <vt:lpstr>New Professors/Researchers</vt:lpstr>
      <vt:lpstr>Professors/Researchers Leaving:</vt:lpstr>
      <vt:lpstr>Procedures to review</vt:lpstr>
    </vt:vector>
  </TitlesOfParts>
  <Company>Penn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Inventory</dc:title>
  <dc:creator>rcm1</dc:creator>
  <cp:lastModifiedBy>Jeremy Kanouff</cp:lastModifiedBy>
  <cp:revision>37</cp:revision>
  <dcterms:created xsi:type="dcterms:W3CDTF">2005-10-31T20:03:10Z</dcterms:created>
  <dcterms:modified xsi:type="dcterms:W3CDTF">2015-10-14T17:42:06Z</dcterms:modified>
</cp:coreProperties>
</file>