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17" r:id="rId2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103" d="100"/>
          <a:sy n="103" d="100"/>
        </p:scale>
        <p:origin x="23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5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0EBC7D00-599E-49F7-A01F-C656394D87DB}" type="datetimeFigureOut">
              <a:rPr lang="en-US" smtClean="0"/>
              <a:pPr/>
              <a:t>12/4/2015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8" tIns="46479" rIns="92958" bIns="4647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475A9DD2-EEFA-4216-921D-B97E33A906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110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5A9DD2-EEFA-4216-921D-B97E33A906D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349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89F4-8985-4613-ADB0-CE92B74D7E5B}" type="datetime1">
              <a:rPr lang="en-US" smtClean="0"/>
              <a:pPr/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B1921-9984-4C84-95D7-780B6BEEC0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F8019-0876-4C14-976F-70F981A080F3}" type="datetime1">
              <a:rPr lang="en-US" smtClean="0"/>
              <a:pPr/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B1921-9984-4C84-95D7-780B6BEEC0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733D7-84F4-4B5D-BA33-1FECC34D6979}" type="datetime1">
              <a:rPr lang="en-US" smtClean="0"/>
              <a:pPr/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B1921-9984-4C84-95D7-780B6BEEC0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91E00-F514-4036-BB26-C8A882BE7126}" type="datetime1">
              <a:rPr lang="en-US" smtClean="0"/>
              <a:pPr/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B1921-9984-4C84-95D7-780B6BEEC0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89CAD-0971-4E7E-9789-D9D80ECC6297}" type="datetime1">
              <a:rPr lang="en-US" smtClean="0"/>
              <a:pPr/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B1921-9984-4C84-95D7-780B6BEEC0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25642-96F8-42BB-AEF4-19371CAE963D}" type="datetime1">
              <a:rPr lang="en-US" smtClean="0"/>
              <a:pPr/>
              <a:t>12/4/2015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B1921-9984-4C84-95D7-780B6BEEC0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FE6B5-515A-4207-8696-FDB17FF69371}" type="datetime1">
              <a:rPr lang="en-US" smtClean="0"/>
              <a:pPr/>
              <a:t>12/4/2015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B1921-9984-4C84-95D7-780B6BEEC0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BBCE2-10BA-43D8-ACBB-65298579AF60}" type="datetime1">
              <a:rPr lang="en-US" smtClean="0"/>
              <a:pPr/>
              <a:t>12/4/2015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B1921-9984-4C84-95D7-780B6BEEC0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FEA53-07B6-40A9-BC46-38FD2DD50F3C}" type="datetime1">
              <a:rPr lang="en-US" smtClean="0"/>
              <a:pPr/>
              <a:t>12/4/2015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B1921-9984-4C84-95D7-780B6BEEC0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6621-0081-40D1-B4F6-FFF89912D6EC}" type="datetime1">
              <a:rPr lang="en-US" smtClean="0"/>
              <a:pPr/>
              <a:t>12/4/2015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B1921-9984-4C84-95D7-780B6BEEC0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CB44E-708E-4F3C-9B21-3B7E10C1CAD7}" type="datetime1">
              <a:rPr lang="en-US" smtClean="0"/>
              <a:pPr/>
              <a:t>12/4/2015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B1921-9984-4C84-95D7-780B6BEEC0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456A5-BE24-46E8-9F68-038D86BE95C9}" type="datetime1">
              <a:rPr lang="en-US" smtClean="0"/>
              <a:pPr/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B1921-9984-4C84-95D7-780B6BEEC03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mxj4@psu.edu" TargetMode="External"/><Relationship Id="rId3" Type="http://schemas.openxmlformats.org/officeDocument/2006/relationships/hyperlink" Target="mailto:ksh1@psu.edu" TargetMode="External"/><Relationship Id="rId7" Type="http://schemas.openxmlformats.org/officeDocument/2006/relationships/hyperlink" Target="mailto:cnb1@psu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jamie@thewoodoffice.com" TargetMode="External"/><Relationship Id="rId5" Type="http://schemas.openxmlformats.org/officeDocument/2006/relationships/hyperlink" Target="mailto:lisa@thewoodoffice.com" TargetMode="External"/><Relationship Id="rId4" Type="http://schemas.openxmlformats.org/officeDocument/2006/relationships/hyperlink" Target="mailto:karen@thewoodoffice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B1921-9984-4C84-95D7-780B6BEEC03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      </a:t>
            </a:r>
            <a:r>
              <a:rPr lang="en-US" sz="2400" b="1" dirty="0" smtClean="0"/>
              <a:t>Extension Liability Insurance Contacts &amp; Responsibilities</a:t>
            </a:r>
            <a:endParaRPr lang="en-US" sz="24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1443028"/>
              </p:ext>
            </p:extLst>
          </p:nvPr>
        </p:nvGraphicFramePr>
        <p:xfrm>
          <a:off x="457200" y="1143000"/>
          <a:ext cx="8305800" cy="55645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8000"/>
                <a:gridCol w="2667000"/>
                <a:gridCol w="2590800"/>
              </a:tblGrid>
              <a:tr h="17563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Responsibility</a:t>
                      </a:r>
                      <a:endParaRPr lang="en-US" sz="1100" b="1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9" marR="50049" marT="16877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Contact</a:t>
                      </a:r>
                      <a:endParaRPr lang="en-US" sz="1100" b="1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9" marR="50049" marT="16877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Address/Phone</a:t>
                      </a:r>
                      <a:endParaRPr lang="en-US" sz="1100" b="1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9" marR="50049" marT="16877" marB="0"/>
                </a:tc>
              </a:tr>
              <a:tr h="798148">
                <a:tc>
                  <a:txBody>
                    <a:bodyPr/>
                    <a:lstStyle/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• General Questions</a:t>
                      </a:r>
                    </a:p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• New Program Coverage</a:t>
                      </a:r>
                    </a:p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• Coordination/Problem Resolution</a:t>
                      </a:r>
                    </a:p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9" marR="50049" marT="16877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Karen Hack</a:t>
                      </a:r>
                    </a:p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email: </a:t>
                      </a:r>
                      <a:r>
                        <a:rPr lang="en-US" sz="1100" u="sng" dirty="0">
                          <a:effectLst/>
                          <a:latin typeface="+mn-lt"/>
                          <a:hlinkClick r:id="rId3"/>
                        </a:rPr>
                        <a:t>ksh1@psu.edu</a:t>
                      </a:r>
                      <a:endParaRPr lang="en-US" sz="1100" dirty="0">
                        <a:effectLst/>
                        <a:latin typeface="+mn-lt"/>
                      </a:endParaRPr>
                    </a:p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 </a:t>
                      </a:r>
                      <a:endParaRPr lang="en-US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9" marR="50049" marT="16877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115 ASI Building</a:t>
                      </a:r>
                      <a:br>
                        <a:rPr lang="en-US" sz="1100" dirty="0">
                          <a:effectLst/>
                          <a:latin typeface="+mn-lt"/>
                        </a:rPr>
                      </a:br>
                      <a:r>
                        <a:rPr lang="en-US" sz="1100" dirty="0">
                          <a:effectLst/>
                          <a:latin typeface="+mn-lt"/>
                        </a:rPr>
                        <a:t>University Park PA </a:t>
                      </a:r>
                      <a:r>
                        <a:rPr lang="en-US" sz="1100" dirty="0" smtClean="0">
                          <a:effectLst/>
                          <a:latin typeface="+mn-lt"/>
                        </a:rPr>
                        <a:t>16802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  <a:latin typeface="+mn-lt"/>
                        </a:rPr>
                        <a:t>(717) 814-865-5200</a:t>
                      </a:r>
                      <a:endParaRPr lang="en-US" sz="1100" dirty="0">
                        <a:effectLst/>
                        <a:latin typeface="+mn-lt"/>
                      </a:endParaRPr>
                    </a:p>
                    <a:p>
                      <a:pPr marL="165100" marR="0" indent="-16510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</a:rPr>
                        <a:t>FAX </a:t>
                      </a:r>
                      <a:r>
                        <a:rPr lang="en-US" sz="1100" dirty="0">
                          <a:effectLst/>
                          <a:latin typeface="+mn-lt"/>
                        </a:rPr>
                        <a:t>(814) </a:t>
                      </a:r>
                      <a:r>
                        <a:rPr lang="en-US" sz="1100" dirty="0" smtClean="0">
                          <a:effectLst/>
                          <a:latin typeface="+mn-lt"/>
                        </a:rPr>
                        <a:t>863-5858</a:t>
                      </a:r>
                      <a:endParaRPr lang="en-US" sz="1100" dirty="0">
                        <a:effectLst/>
                        <a:latin typeface="+mn-lt"/>
                      </a:endParaRPr>
                    </a:p>
                  </a:txBody>
                  <a:tcPr marL="50049" marR="50049" marT="16877" marB="0"/>
                </a:tc>
              </a:tr>
              <a:tr h="486891">
                <a:tc>
                  <a:txBody>
                    <a:bodyPr/>
                    <a:lstStyle/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• Billing Systems</a:t>
                      </a:r>
                    </a:p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• Questions on Invoices</a:t>
                      </a:r>
                    </a:p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9" marR="50049" marT="16877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Jamie Garrison</a:t>
                      </a:r>
                    </a:p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College Business Office</a:t>
                      </a:r>
                    </a:p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 </a:t>
                      </a:r>
                      <a:endParaRPr lang="en-US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9" marR="50049" marT="16877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210 Ag Administration Bldg.</a:t>
                      </a:r>
                    </a:p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(814) </a:t>
                      </a:r>
                      <a:r>
                        <a:rPr lang="en-US" sz="1100" dirty="0" smtClean="0">
                          <a:effectLst/>
                          <a:latin typeface="+mn-lt"/>
                        </a:rPr>
                        <a:t>863-0308</a:t>
                      </a:r>
                      <a:endParaRPr lang="en-US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9" marR="50049" marT="16877" marB="0"/>
                </a:tc>
              </a:tr>
              <a:tr h="796945">
                <a:tc>
                  <a:txBody>
                    <a:bodyPr/>
                    <a:lstStyle/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• Approve Contracts*</a:t>
                      </a:r>
                    </a:p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• Certificates of </a:t>
                      </a:r>
                      <a:r>
                        <a:rPr lang="en-US" sz="1100" dirty="0" smtClean="0">
                          <a:effectLst/>
                        </a:rPr>
                        <a:t>Insurance</a:t>
                      </a:r>
                      <a:r>
                        <a:rPr lang="en-US" sz="1100" baseline="0" dirty="0" smtClean="0">
                          <a:effectLst/>
                        </a:rPr>
                        <a:t> for volunteer sponsored </a:t>
                      </a:r>
                      <a:r>
                        <a:rPr lang="en-US" sz="1100" baseline="0" smtClean="0">
                          <a:effectLst/>
                        </a:rPr>
                        <a:t>and controlled events. </a:t>
                      </a:r>
                      <a:endParaRPr lang="en-US" sz="11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9" marR="50049" marT="16877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P. W. Wood &amp; Son, Inc</a:t>
                      </a:r>
                      <a:r>
                        <a:rPr lang="en-US" sz="1100" dirty="0" smtClean="0">
                          <a:effectLst/>
                          <a:latin typeface="+mn-lt"/>
                        </a:rPr>
                        <a:t>.</a:t>
                      </a:r>
                    </a:p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Karen Supek</a:t>
                      </a:r>
                    </a:p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4"/>
                        </a:rPr>
                        <a:t>karen@thewoodoffice.com</a:t>
                      </a:r>
                      <a:endParaRPr lang="en-US" sz="1100" dirty="0" smtClean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Cc: </a:t>
                      </a:r>
                      <a:r>
                        <a:rPr lang="en-US" sz="11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5"/>
                        </a:rPr>
                        <a:t>lisa@thewoodoffice.com</a:t>
                      </a:r>
                      <a:r>
                        <a:rPr lang="en-US" sz="11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en-US" sz="110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6"/>
                        </a:rPr>
                        <a:t>jamie@thewoodoffice.com</a:t>
                      </a:r>
                      <a:r>
                        <a:rPr lang="en-US" sz="110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100" dirty="0" smtClean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9" marR="50049" marT="16877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PO Box 4798</a:t>
                      </a:r>
                    </a:p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Ithaca, NY 14852</a:t>
                      </a:r>
                    </a:p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(607) 266-3303</a:t>
                      </a:r>
                    </a:p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Fax: (814) 865-4029</a:t>
                      </a:r>
                      <a:br>
                        <a:rPr lang="en-US" sz="1100" dirty="0">
                          <a:effectLst/>
                          <a:latin typeface="+mn-lt"/>
                        </a:rPr>
                      </a:br>
                      <a:endParaRPr lang="en-US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9" marR="50049" marT="16877" marB="0"/>
                </a:tc>
              </a:tr>
              <a:tr h="798148">
                <a:tc>
                  <a:txBody>
                    <a:bodyPr/>
                    <a:lstStyle/>
                    <a:p>
                      <a:pPr marL="102870" marR="0" indent="-10287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• </a:t>
                      </a:r>
                      <a:r>
                        <a:rPr lang="en-US" sz="1100" dirty="0" smtClean="0">
                          <a:effectLst/>
                        </a:rPr>
                        <a:t>Review </a:t>
                      </a:r>
                      <a:r>
                        <a:rPr lang="en-US" sz="1100" dirty="0">
                          <a:effectLst/>
                        </a:rPr>
                        <a:t>Contracts </a:t>
                      </a:r>
                      <a:endParaRPr lang="en-US" sz="1100" dirty="0" smtClean="0">
                        <a:effectLst/>
                      </a:endParaRPr>
                    </a:p>
                    <a:p>
                      <a:pPr marL="102870" marR="0" indent="-10287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• </a:t>
                      </a:r>
                      <a:r>
                        <a:rPr lang="en-US" sz="1100" dirty="0">
                          <a:effectLst/>
                        </a:rPr>
                        <a:t>Certificates of Insurance for </a:t>
                      </a:r>
                      <a:r>
                        <a:rPr lang="en-US" sz="1100" dirty="0" smtClean="0">
                          <a:effectLst/>
                        </a:rPr>
                        <a:t>Extension Programs</a:t>
                      </a:r>
                      <a:r>
                        <a:rPr lang="en-US" sz="1100" baseline="0" dirty="0" smtClean="0">
                          <a:effectLst/>
                        </a:rPr>
                        <a:t> that are sponsored and controlled by Penn State</a:t>
                      </a:r>
                      <a:endParaRPr lang="en-US" sz="11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9" marR="50049" marT="16877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  <a:latin typeface="+mn-lt"/>
                        </a:rPr>
                        <a:t>Cristene</a:t>
                      </a:r>
                      <a:r>
                        <a:rPr lang="en-US" sz="1100" dirty="0">
                          <a:effectLst/>
                          <a:latin typeface="+mn-lt"/>
                        </a:rPr>
                        <a:t> Boob</a:t>
                      </a:r>
                    </a:p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</a:rPr>
                        <a:t>Contracts </a:t>
                      </a:r>
                      <a:r>
                        <a:rPr lang="en-US" sz="1100" dirty="0">
                          <a:effectLst/>
                          <a:latin typeface="+mn-lt"/>
                        </a:rPr>
                        <a:t>Coordinator</a:t>
                      </a:r>
                    </a:p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Risk Management </a:t>
                      </a:r>
                      <a:r>
                        <a:rPr lang="en-US" sz="1100" dirty="0" smtClean="0">
                          <a:effectLst/>
                          <a:latin typeface="+mn-lt"/>
                        </a:rPr>
                        <a:t>Office</a:t>
                      </a:r>
                    </a:p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</a:rPr>
                        <a:t>email: </a:t>
                      </a:r>
                      <a:r>
                        <a:rPr lang="en-US" sz="1100" dirty="0" smtClean="0">
                          <a:effectLst/>
                          <a:latin typeface="+mn-lt"/>
                          <a:hlinkClick r:id="rId7"/>
                        </a:rPr>
                        <a:t>cnb1@psu.edu</a:t>
                      </a:r>
                      <a:endParaRPr lang="en-US" sz="1100" dirty="0" smtClean="0">
                        <a:effectLst/>
                        <a:latin typeface="+mn-lt"/>
                      </a:endParaRPr>
                    </a:p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n-lt"/>
                      </a:endParaRPr>
                    </a:p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 </a:t>
                      </a:r>
                      <a:endParaRPr lang="en-US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9" marR="50049" marT="16877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227 W. Beaver Avenue, </a:t>
                      </a:r>
                      <a:br>
                        <a:rPr lang="en-US" sz="1100" dirty="0">
                          <a:effectLst/>
                          <a:latin typeface="+mn-lt"/>
                        </a:rPr>
                      </a:br>
                      <a:r>
                        <a:rPr lang="en-US" sz="1100" dirty="0">
                          <a:effectLst/>
                          <a:latin typeface="+mn-lt"/>
                        </a:rPr>
                        <a:t>Suite 103 Rider Building</a:t>
                      </a:r>
                    </a:p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State College, PA  16801</a:t>
                      </a:r>
                    </a:p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(814) 865-0512</a:t>
                      </a:r>
                    </a:p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(814) 865-4029</a:t>
                      </a:r>
                      <a:endParaRPr lang="en-US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9" marR="50049" marT="16877" marB="0"/>
                </a:tc>
              </a:tr>
              <a:tr h="2354436">
                <a:tc>
                  <a:txBody>
                    <a:bodyPr/>
                    <a:lstStyle/>
                    <a:p>
                      <a:pPr marL="97155" marR="0" indent="-97155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• Reporting an Incident or </a:t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any claim/incident related</a:t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questions including what to do </a:t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with legal correspondence***</a:t>
                      </a:r>
                    </a:p>
                    <a:p>
                      <a:pPr marL="97155" marR="0" indent="-97155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97155" marR="0" indent="-97155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97155" marR="0" indent="-97155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• Reporting a Serious Incident (Critical injury or something very strange)</a:t>
                      </a:r>
                    </a:p>
                    <a:p>
                      <a:pPr marL="97155" marR="0" indent="-97155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97155" marR="0" indent="-97155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 smtClean="0">
                        <a:effectLst/>
                      </a:endParaRPr>
                    </a:p>
                    <a:p>
                      <a:pPr marL="97155" marR="0" indent="-97155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</a:endParaRPr>
                    </a:p>
                    <a:p>
                      <a:pPr marL="97155" marR="0" indent="-97155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</a:endParaRPr>
                    </a:p>
                    <a:p>
                      <a:pPr marL="97155" marR="0" indent="-97155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• If contacted by the media about an incident.</a:t>
                      </a:r>
                    </a:p>
                    <a:p>
                      <a:pPr marL="97155" marR="0" indent="-97155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   </a:t>
                      </a:r>
                      <a:endParaRPr lang="en-US" sz="11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9" marR="50049" marT="16877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Peg Janowiak</a:t>
                      </a:r>
                    </a:p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</a:rPr>
                        <a:t>Claims</a:t>
                      </a:r>
                      <a:r>
                        <a:rPr lang="en-US" sz="1100" baseline="0" dirty="0" smtClean="0">
                          <a:effectLst/>
                          <a:latin typeface="+mn-lt"/>
                        </a:rPr>
                        <a:t> Manager</a:t>
                      </a:r>
                      <a:r>
                        <a:rPr lang="en-US" sz="1100" dirty="0">
                          <a:effectLst/>
                          <a:latin typeface="+mn-lt"/>
                        </a:rPr>
                        <a:t/>
                      </a:r>
                      <a:br>
                        <a:rPr lang="en-US" sz="1100" dirty="0">
                          <a:effectLst/>
                          <a:latin typeface="+mn-lt"/>
                        </a:rPr>
                      </a:br>
                      <a:r>
                        <a:rPr lang="en-US" sz="1100" dirty="0">
                          <a:effectLst/>
                          <a:latin typeface="+mn-lt"/>
                        </a:rPr>
                        <a:t>Risk Management </a:t>
                      </a:r>
                      <a:r>
                        <a:rPr lang="en-US" sz="1100" dirty="0" smtClean="0">
                          <a:effectLst/>
                          <a:latin typeface="+mn-lt"/>
                        </a:rPr>
                        <a:t>Office</a:t>
                      </a:r>
                    </a:p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</a:rPr>
                        <a:t>email:</a:t>
                      </a:r>
                      <a:r>
                        <a:rPr lang="en-US" sz="1100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100" baseline="0" dirty="0" smtClean="0">
                          <a:effectLst/>
                          <a:latin typeface="+mn-lt"/>
                          <a:hlinkClick r:id="rId8"/>
                        </a:rPr>
                        <a:t>mxj4@psu.edu</a:t>
                      </a:r>
                      <a:endParaRPr lang="en-US" sz="1100" baseline="0" dirty="0" smtClean="0">
                        <a:effectLst/>
                        <a:latin typeface="+mn-lt"/>
                      </a:endParaRPr>
                    </a:p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aseline="0" dirty="0" smtClean="0">
                        <a:effectLst/>
                        <a:latin typeface="+mn-lt"/>
                      </a:endParaRPr>
                    </a:p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n-lt"/>
                      </a:endParaRPr>
                    </a:p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</a:rPr>
                        <a:t> </a:t>
                      </a:r>
                      <a:r>
                        <a:rPr lang="en-US" sz="1100" smtClean="0">
                          <a:effectLst/>
                          <a:latin typeface="+mn-lt"/>
                        </a:rPr>
                        <a:t>Call </a:t>
                      </a:r>
                      <a:r>
                        <a:rPr lang="en-US" sz="1100" dirty="0">
                          <a:effectLst/>
                          <a:latin typeface="+mn-lt"/>
                        </a:rPr>
                        <a:t>Immediately</a:t>
                      </a:r>
                    </a:p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Risk Management </a:t>
                      </a:r>
                      <a:r>
                        <a:rPr lang="en-US" sz="1100" dirty="0" smtClean="0">
                          <a:effectLst/>
                          <a:latin typeface="+mn-lt"/>
                        </a:rPr>
                        <a:t>Office</a:t>
                      </a:r>
                      <a:endParaRPr lang="en-US" sz="1100" dirty="0">
                        <a:effectLst/>
                        <a:latin typeface="+mn-lt"/>
                      </a:endParaRPr>
                    </a:p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 </a:t>
                      </a:r>
                    </a:p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 </a:t>
                      </a:r>
                    </a:p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  <a:latin typeface="+mn-lt"/>
                      </a:endParaRPr>
                    </a:p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  <a:latin typeface="+mn-lt"/>
                      </a:endParaRPr>
                    </a:p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</a:rPr>
                        <a:t>Refer </a:t>
                      </a:r>
                      <a:r>
                        <a:rPr lang="en-US" sz="1100" dirty="0">
                          <a:effectLst/>
                          <a:latin typeface="+mn-lt"/>
                        </a:rPr>
                        <a:t>all calls to</a:t>
                      </a:r>
                    </a:p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Lisa </a:t>
                      </a:r>
                      <a:r>
                        <a:rPr lang="en-US" sz="1100" dirty="0" smtClean="0">
                          <a:effectLst/>
                          <a:latin typeface="+mn-lt"/>
                        </a:rPr>
                        <a:t>Powers, University Media Relations</a:t>
                      </a:r>
                    </a:p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  <a:latin typeface="+mn-lt"/>
                      </a:endParaRPr>
                    </a:p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</a:rPr>
                        <a:t>Mary Wirth, College of Agricultural Sciences</a:t>
                      </a:r>
                      <a:endParaRPr lang="en-US" sz="1100" dirty="0">
                        <a:effectLst/>
                        <a:latin typeface="+mn-lt"/>
                      </a:endParaRPr>
                    </a:p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 </a:t>
                      </a:r>
                      <a:endParaRPr lang="en-US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9" marR="50049" marT="16877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227 W. Beaver Avenue</a:t>
                      </a:r>
                      <a:br>
                        <a:rPr lang="en-US" sz="1100" dirty="0">
                          <a:effectLst/>
                          <a:latin typeface="+mn-lt"/>
                        </a:rPr>
                      </a:br>
                      <a:r>
                        <a:rPr lang="en-US" sz="1100" dirty="0">
                          <a:effectLst/>
                          <a:latin typeface="+mn-lt"/>
                        </a:rPr>
                        <a:t>Suite 103 Rider Building</a:t>
                      </a:r>
                      <a:br>
                        <a:rPr lang="en-US" sz="1100" dirty="0">
                          <a:effectLst/>
                          <a:latin typeface="+mn-lt"/>
                        </a:rPr>
                      </a:br>
                      <a:r>
                        <a:rPr lang="en-US" sz="1100" dirty="0">
                          <a:effectLst/>
                          <a:latin typeface="+mn-lt"/>
                        </a:rPr>
                        <a:t>State College, PA 16801</a:t>
                      </a:r>
                      <a:br>
                        <a:rPr lang="en-US" sz="1100" dirty="0">
                          <a:effectLst/>
                          <a:latin typeface="+mn-lt"/>
                        </a:rPr>
                      </a:br>
                      <a:r>
                        <a:rPr lang="en-US" sz="1100" dirty="0">
                          <a:effectLst/>
                          <a:latin typeface="+mn-lt"/>
                        </a:rPr>
                        <a:t>(814) 863-5539</a:t>
                      </a:r>
                      <a:br>
                        <a:rPr lang="en-US" sz="1100" dirty="0">
                          <a:effectLst/>
                          <a:latin typeface="+mn-lt"/>
                        </a:rPr>
                      </a:br>
                      <a:r>
                        <a:rPr lang="en-US" sz="1100" dirty="0">
                          <a:effectLst/>
                          <a:latin typeface="+mn-lt"/>
                        </a:rPr>
                        <a:t>Fax:  (814) 865-4029</a:t>
                      </a:r>
                    </a:p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 </a:t>
                      </a:r>
                    </a:p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Daytime:  (814) 863-5539 or</a:t>
                      </a:r>
                    </a:p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(814) 865-6307</a:t>
                      </a:r>
                    </a:p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After Hours: (814) 360-1956</a:t>
                      </a:r>
                    </a:p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(Gary Langsdale)</a:t>
                      </a:r>
                    </a:p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 </a:t>
                      </a:r>
                    </a:p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 </a:t>
                      </a:r>
                    </a:p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(814) 865-7517</a:t>
                      </a:r>
                      <a:br>
                        <a:rPr lang="en-US" sz="1100" dirty="0">
                          <a:effectLst/>
                          <a:latin typeface="+mn-lt"/>
                        </a:rPr>
                      </a:br>
                      <a:r>
                        <a:rPr lang="en-US" sz="1100" dirty="0">
                          <a:effectLst/>
                          <a:latin typeface="+mn-lt"/>
                        </a:rPr>
                        <a:t>(814) </a:t>
                      </a:r>
                      <a:r>
                        <a:rPr lang="en-US" sz="1100" dirty="0" smtClean="0">
                          <a:effectLst/>
                          <a:latin typeface="+mn-lt"/>
                        </a:rPr>
                        <a:t>863-1028</a:t>
                      </a:r>
                    </a:p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(814) 863-9646</a:t>
                      </a:r>
                      <a:endParaRPr lang="en-US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9" marR="50049" marT="16877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015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1290</TotalTime>
  <Words>149</Words>
  <Application>Microsoft Office PowerPoint</Application>
  <PresentationFormat>On-screen Show (4:3)</PresentationFormat>
  <Paragraphs>83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</vt:lpstr>
      <vt:lpstr>Times New Roman</vt:lpstr>
      <vt:lpstr>Office Theme</vt:lpstr>
      <vt:lpstr>      Extension Liability Insurance Contacts &amp; Responsibilities</vt:lpstr>
    </vt:vector>
  </TitlesOfParts>
  <Company>The Pennsylvania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RISK MANAGEMENT CYCLE</dc:title>
  <dc:creator>Karen Sue Hack</dc:creator>
  <cp:lastModifiedBy>Cris Boob</cp:lastModifiedBy>
  <cp:revision>119</cp:revision>
  <cp:lastPrinted>2011-10-12T18:16:41Z</cp:lastPrinted>
  <dcterms:created xsi:type="dcterms:W3CDTF">2011-02-01T21:48:52Z</dcterms:created>
  <dcterms:modified xsi:type="dcterms:W3CDTF">2015-12-04T19:33:40Z</dcterms:modified>
</cp:coreProperties>
</file>